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3"/>
  </p:notesMasterIdLst>
  <p:sldIdLst>
    <p:sldId id="617" r:id="rId3"/>
    <p:sldId id="618" r:id="rId4"/>
    <p:sldId id="619" r:id="rId5"/>
    <p:sldId id="620" r:id="rId6"/>
    <p:sldId id="621" r:id="rId7"/>
    <p:sldId id="622" r:id="rId8"/>
    <p:sldId id="623" r:id="rId9"/>
    <p:sldId id="624" r:id="rId10"/>
    <p:sldId id="632" r:id="rId11"/>
    <p:sldId id="644" r:id="rId12"/>
    <p:sldId id="625" r:id="rId13"/>
    <p:sldId id="626" r:id="rId14"/>
    <p:sldId id="627" r:id="rId15"/>
    <p:sldId id="628" r:id="rId16"/>
    <p:sldId id="629" r:id="rId17"/>
    <p:sldId id="642" r:id="rId18"/>
    <p:sldId id="636" r:id="rId19"/>
    <p:sldId id="647" r:id="rId20"/>
    <p:sldId id="630" r:id="rId21"/>
    <p:sldId id="638" r:id="rId22"/>
    <p:sldId id="643" r:id="rId23"/>
    <p:sldId id="637" r:id="rId24"/>
    <p:sldId id="631" r:id="rId25"/>
    <p:sldId id="645" r:id="rId26"/>
    <p:sldId id="646" r:id="rId27"/>
    <p:sldId id="654" r:id="rId28"/>
    <p:sldId id="653" r:id="rId29"/>
    <p:sldId id="648" r:id="rId30"/>
    <p:sldId id="649" r:id="rId31"/>
    <p:sldId id="650" r:id="rId32"/>
  </p:sldIdLst>
  <p:sldSz cx="9144000" cy="6858000" type="screen4x3"/>
  <p:notesSz cx="6858000" cy="9144000"/>
  <p:custDataLst>
    <p:tags r:id="rId3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05325B"/>
    <a:srgbClr val="175079"/>
    <a:srgbClr val="A4B543"/>
    <a:srgbClr val="C5D64C"/>
    <a:srgbClr val="DB4126"/>
    <a:srgbClr val="000000"/>
    <a:srgbClr val="3B3B3B"/>
    <a:srgbClr val="06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286" autoAdjust="0"/>
  </p:normalViewPr>
  <p:slideViewPr>
    <p:cSldViewPr snapToGrid="0">
      <p:cViewPr varScale="1">
        <p:scale>
          <a:sx n="114" d="100"/>
          <a:sy n="114" d="100"/>
        </p:scale>
        <p:origin x="246" y="11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2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mniya.tistory.com/26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da-ai-lab.tistory.com/13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kaggle.com/chocozzz/titanic-tutorial-with-python?scriptVersionId=729702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14878" y="2657498"/>
            <a:ext cx="57631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Titanic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호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생존자 예측 구현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8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97279" y="2657498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혼동 행렬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7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혼돈 행렬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이항 분류 모델의 </a:t>
            </a:r>
            <a:r>
              <a:rPr lang="ko-KR" altLang="en-US" dirty="0"/>
              <a:t>성능을 </a:t>
            </a:r>
            <a:r>
              <a:rPr lang="ko-KR" altLang="en-US" dirty="0" smtClean="0"/>
              <a:t>평가 시 사용되는 </a:t>
            </a:r>
            <a:r>
              <a:rPr lang="ko-KR" altLang="en-US" dirty="0"/>
              <a:t>지표</a:t>
            </a:r>
          </a:p>
          <a:p>
            <a:pPr lvl="1"/>
            <a:r>
              <a:rPr lang="ko-KR" altLang="en-US" dirty="0" err="1"/>
              <a:t>예측값이</a:t>
            </a:r>
            <a:r>
              <a:rPr lang="ko-KR" altLang="en-US" dirty="0"/>
              <a:t> 실제 </a:t>
            </a:r>
            <a:r>
              <a:rPr lang="ko-KR" altLang="en-US" dirty="0" err="1"/>
              <a:t>관측값을</a:t>
            </a:r>
            <a:r>
              <a:rPr lang="ko-KR" altLang="en-US" dirty="0"/>
              <a:t> 얼마나 정확히 예측했는지 보여주는 </a:t>
            </a:r>
            <a:r>
              <a:rPr lang="ko-KR" altLang="en-US" dirty="0" smtClean="0"/>
              <a:t>행렬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 결과</a:t>
            </a:r>
            <a:endParaRPr lang="en-US" altLang="ko-KR" dirty="0"/>
          </a:p>
          <a:p>
            <a:pPr lvl="1"/>
            <a:r>
              <a:rPr lang="en-US" altLang="ko-KR" dirty="0"/>
              <a:t>TP(True Positive) : </a:t>
            </a:r>
            <a:r>
              <a:rPr lang="ko-KR" altLang="en-US" dirty="0" err="1" smtClean="0"/>
              <a:t>참긍정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병에 </a:t>
            </a:r>
            <a:r>
              <a:rPr lang="ko-KR" altLang="en-US" dirty="0"/>
              <a:t>관해 예 </a:t>
            </a:r>
            <a:r>
              <a:rPr lang="en-US" altLang="ko-KR" dirty="0"/>
              <a:t>(</a:t>
            </a:r>
            <a:r>
              <a:rPr lang="ko-KR" altLang="en-US" dirty="0"/>
              <a:t>병이 </a:t>
            </a:r>
            <a:r>
              <a:rPr lang="ko-KR" altLang="en-US" dirty="0" smtClean="0"/>
              <a:t>있을 것이다</a:t>
            </a:r>
            <a:r>
              <a:rPr lang="en-US" altLang="ko-KR" dirty="0"/>
              <a:t>.)</a:t>
            </a:r>
            <a:r>
              <a:rPr lang="ko-KR" altLang="en-US" dirty="0"/>
              <a:t>라고 예측한 환자가 실제 병을 가진 </a:t>
            </a:r>
            <a:r>
              <a:rPr lang="ko-KR" altLang="en-US" dirty="0" smtClean="0"/>
              <a:t>경우</a:t>
            </a:r>
            <a:endParaRPr lang="ko-KR" altLang="en-US" dirty="0"/>
          </a:p>
          <a:p>
            <a:pPr lvl="1"/>
            <a:r>
              <a:rPr lang="en-US" altLang="ko-KR" dirty="0"/>
              <a:t>TN(True Negative) : </a:t>
            </a:r>
            <a:r>
              <a:rPr lang="ko-KR" altLang="en-US" dirty="0" err="1" smtClean="0"/>
              <a:t>참부정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병에 </a:t>
            </a:r>
            <a:r>
              <a:rPr lang="ko-KR" altLang="en-US" dirty="0"/>
              <a:t>관해 아니오</a:t>
            </a:r>
            <a:r>
              <a:rPr lang="en-US" altLang="ko-KR" dirty="0"/>
              <a:t>(</a:t>
            </a:r>
            <a:r>
              <a:rPr lang="ko-KR" altLang="en-US" dirty="0"/>
              <a:t>병이 없을 것이다</a:t>
            </a:r>
            <a:r>
              <a:rPr lang="en-US" altLang="ko-KR" dirty="0"/>
              <a:t>)</a:t>
            </a:r>
            <a:r>
              <a:rPr lang="ko-KR" altLang="en-US" dirty="0"/>
              <a:t>라고 예측한 환자가 실제로 병이 없는 경우</a:t>
            </a:r>
          </a:p>
          <a:p>
            <a:pPr lvl="1"/>
            <a:r>
              <a:rPr lang="en-US" altLang="ko-KR" dirty="0" smtClean="0"/>
              <a:t>FP(False </a:t>
            </a:r>
            <a:r>
              <a:rPr lang="en-US" altLang="ko-KR" dirty="0"/>
              <a:t>Positive) : </a:t>
            </a:r>
            <a:r>
              <a:rPr lang="ko-KR" altLang="en-US" dirty="0" err="1" smtClean="0"/>
              <a:t>거짓긍정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병에 </a:t>
            </a:r>
            <a:r>
              <a:rPr lang="ko-KR" altLang="en-US" dirty="0"/>
              <a:t>관해 예라고 예측한 환자가 실제로는 병이 없는 </a:t>
            </a:r>
            <a:r>
              <a:rPr lang="ko-KR" altLang="en-US" dirty="0" smtClean="0"/>
              <a:t>경우</a:t>
            </a:r>
            <a:endParaRPr lang="ko-KR" altLang="en-US" dirty="0"/>
          </a:p>
          <a:p>
            <a:pPr lvl="1"/>
            <a:r>
              <a:rPr lang="en-US" altLang="ko-KR" dirty="0"/>
              <a:t>FN(False Negative) : </a:t>
            </a:r>
            <a:r>
              <a:rPr lang="ko-KR" altLang="en-US" dirty="0" err="1" smtClean="0"/>
              <a:t>거짓부정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병에 </a:t>
            </a:r>
            <a:r>
              <a:rPr lang="ko-KR" altLang="en-US" dirty="0"/>
              <a:t>관해 </a:t>
            </a:r>
            <a:r>
              <a:rPr lang="ko-KR" altLang="en-US" dirty="0" err="1"/>
              <a:t>아니오라고</a:t>
            </a:r>
            <a:r>
              <a:rPr lang="ko-KR" altLang="en-US" dirty="0"/>
              <a:t> 예측한 환자가 실제로는 병이 있는 경우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2" y="2267229"/>
            <a:ext cx="4458117" cy="833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92" y="2005534"/>
            <a:ext cx="1735723" cy="1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정확도</a:t>
            </a:r>
            <a:r>
              <a:rPr lang="en-US" altLang="ko-KR" dirty="0"/>
              <a:t>(accuracy)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입력된 </a:t>
            </a:r>
            <a:r>
              <a:rPr lang="ko-KR" altLang="en-US" dirty="0"/>
              <a:t>데이터에 대해 얼마나 정확하게 예측하는지를 </a:t>
            </a:r>
            <a:r>
              <a:rPr lang="ko-KR" altLang="en-US" dirty="0" smtClean="0"/>
              <a:t>나타내는 지수</a:t>
            </a:r>
            <a:endParaRPr lang="en-US" altLang="ko-KR" dirty="0"/>
          </a:p>
          <a:p>
            <a:r>
              <a:rPr lang="ko-KR" altLang="en-US" dirty="0"/>
              <a:t>정확도 </a:t>
            </a:r>
            <a:r>
              <a:rPr lang="en-US" altLang="ko-KR" dirty="0"/>
              <a:t>= </a:t>
            </a:r>
            <a:r>
              <a:rPr lang="ko-KR" altLang="en-US" dirty="0" err="1" smtClean="0"/>
              <a:t>예측값</a:t>
            </a:r>
            <a:r>
              <a:rPr lang="ko-KR" altLang="en-US" dirty="0" smtClean="0"/>
              <a:t> 결과와 </a:t>
            </a:r>
            <a:r>
              <a:rPr lang="ko-KR" altLang="en-US" dirty="0" err="1"/>
              <a:t>실제값이</a:t>
            </a:r>
            <a:r>
              <a:rPr lang="ko-KR" altLang="en-US" dirty="0"/>
              <a:t> 동일한 건수 </a:t>
            </a:r>
            <a:r>
              <a:rPr lang="en-US" altLang="ko-KR" dirty="0"/>
              <a:t>/ </a:t>
            </a:r>
            <a:r>
              <a:rPr lang="ko-KR" altLang="en-US" dirty="0"/>
              <a:t>전체 </a:t>
            </a:r>
            <a:r>
              <a:rPr lang="ko-KR" altLang="en-US" dirty="0" smtClean="0"/>
              <a:t>데이터 수 </a:t>
            </a:r>
            <a:endParaRPr lang="ko-KR" altLang="en-US" dirty="0"/>
          </a:p>
          <a:p>
            <a:r>
              <a:rPr lang="ko-KR" altLang="en-US" dirty="0"/>
              <a:t>          </a:t>
            </a:r>
            <a:r>
              <a:rPr lang="en-US" altLang="ko-KR" dirty="0"/>
              <a:t>= (TP+TN) / (TP+TN+FN+FP)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병원의 정확도 </a:t>
            </a:r>
            <a:r>
              <a:rPr lang="en-US" altLang="ko-KR" dirty="0"/>
              <a:t>= (9+60)/(9+60+1+30</a:t>
            </a:r>
            <a:r>
              <a:rPr lang="en-US" altLang="ko-KR" dirty="0" smtClean="0"/>
              <a:t>) = 0.69</a:t>
            </a:r>
            <a:endParaRPr lang="en-US" altLang="ko-KR" dirty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/>
              <a:t>병원의 정확도 </a:t>
            </a:r>
            <a:r>
              <a:rPr lang="en-US" altLang="ko-KR" dirty="0"/>
              <a:t>= (1+70)/(1+70+9+20</a:t>
            </a:r>
            <a:r>
              <a:rPr lang="en-US" altLang="ko-KR" dirty="0" smtClean="0"/>
              <a:t>) </a:t>
            </a:r>
            <a:r>
              <a:rPr lang="en-US" altLang="ko-KR" dirty="0"/>
              <a:t>= 0.71</a:t>
            </a:r>
          </a:p>
          <a:p>
            <a:pPr lvl="2"/>
            <a:r>
              <a:rPr lang="ko-KR" altLang="en-US" dirty="0" smtClean="0"/>
              <a:t>정확도는 </a:t>
            </a:r>
            <a:r>
              <a:rPr lang="en-US" altLang="ko-KR" dirty="0"/>
              <a:t>B</a:t>
            </a:r>
            <a:r>
              <a:rPr lang="ko-KR" altLang="en-US" dirty="0"/>
              <a:t>병원이 높지만 암을 기준으로 하면 </a:t>
            </a:r>
            <a:r>
              <a:rPr lang="en-US" altLang="ko-KR" dirty="0"/>
              <a:t>B</a:t>
            </a:r>
            <a:r>
              <a:rPr lang="ko-KR" altLang="en-US" dirty="0"/>
              <a:t>가 더 </a:t>
            </a:r>
            <a:r>
              <a:rPr lang="ko-KR" altLang="en-US" dirty="0" smtClean="0"/>
              <a:t>안좋음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63" y="3262993"/>
            <a:ext cx="3010546" cy="30027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07" y="4118420"/>
            <a:ext cx="1735723" cy="17641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25299" y="4890759"/>
            <a:ext cx="502263" cy="25644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</a:t>
            </a:r>
            <a:r>
              <a:rPr lang="en-US" altLang="ko-KR" dirty="0"/>
              <a:t>precision)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얼마나 정확하게 </a:t>
            </a:r>
            <a:r>
              <a:rPr lang="ko-KR" altLang="en-US" dirty="0" err="1" smtClean="0"/>
              <a:t>예측됐는지를</a:t>
            </a:r>
            <a:r>
              <a:rPr lang="ko-KR" altLang="en-US" dirty="0" smtClean="0"/>
              <a:t> </a:t>
            </a:r>
            <a:r>
              <a:rPr lang="ko-KR" altLang="en-US" dirty="0"/>
              <a:t>나타내는 지표</a:t>
            </a:r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</a:t>
            </a:r>
            <a:r>
              <a:rPr lang="ko-KR" altLang="en-US" dirty="0"/>
              <a:t>라고 </a:t>
            </a:r>
            <a:r>
              <a:rPr lang="ko-KR" altLang="en-US" dirty="0" smtClean="0"/>
              <a:t>예측했을 때의 </a:t>
            </a:r>
            <a:r>
              <a:rPr lang="ko-KR" altLang="en-US" dirty="0" err="1" smtClean="0"/>
              <a:t>정답률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</a:t>
            </a:r>
            <a:r>
              <a:rPr lang="ko-KR" altLang="en-US" dirty="0" smtClean="0"/>
              <a:t>로 예측한 분석 대상 중에서 실제로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비율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Positive </a:t>
            </a:r>
            <a:r>
              <a:rPr lang="ko-KR" altLang="en-US" dirty="0" err="1" smtClean="0"/>
              <a:t>정답률</a:t>
            </a:r>
            <a:r>
              <a:rPr lang="en-US" altLang="ko-KR" dirty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PPV(Positive </a:t>
            </a:r>
            <a:r>
              <a:rPr lang="en-US" altLang="ko-KR" dirty="0"/>
              <a:t>Predictive Value)</a:t>
            </a:r>
            <a:r>
              <a:rPr lang="ko-KR" altLang="en-US" dirty="0"/>
              <a:t>라고도 불림</a:t>
            </a:r>
            <a:endParaRPr lang="en-US" altLang="ko-KR" dirty="0"/>
          </a:p>
          <a:p>
            <a:pPr lvl="1"/>
            <a:r>
              <a:rPr lang="ko-KR" altLang="en-US" dirty="0"/>
              <a:t>날씨 예측 모델이 맑다고 예측했는데</a:t>
            </a:r>
            <a:r>
              <a:rPr lang="en-US" altLang="ko-KR" dirty="0"/>
              <a:t>, </a:t>
            </a:r>
            <a:r>
              <a:rPr lang="ko-KR" altLang="en-US" dirty="0"/>
              <a:t>실제 날씨가 </a:t>
            </a:r>
            <a:r>
              <a:rPr lang="ko-KR" altLang="en-US" dirty="0" err="1"/>
              <a:t>맑았는지를</a:t>
            </a:r>
            <a:r>
              <a:rPr lang="ko-KR" altLang="en-US" dirty="0"/>
              <a:t> 살펴보는 지표</a:t>
            </a:r>
          </a:p>
          <a:p>
            <a:r>
              <a:rPr lang="ko-KR" altLang="en-US" dirty="0" smtClean="0"/>
              <a:t>정밀도 </a:t>
            </a:r>
            <a:r>
              <a:rPr lang="en-US" altLang="ko-KR" dirty="0"/>
              <a:t>= TP/(TP+FP)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모델의 암환자 정밀도 </a:t>
            </a:r>
            <a:r>
              <a:rPr lang="en-US" altLang="ko-KR" dirty="0"/>
              <a:t>= 9/(9+30</a:t>
            </a:r>
            <a:r>
              <a:rPr lang="en-US" altLang="ko-KR" dirty="0" smtClean="0"/>
              <a:t>) = </a:t>
            </a:r>
            <a:r>
              <a:rPr lang="en-US" altLang="ko-KR" dirty="0"/>
              <a:t>0.23</a:t>
            </a:r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/>
              <a:t>모델의 암환자 정밀도 </a:t>
            </a:r>
            <a:r>
              <a:rPr lang="en-US" altLang="ko-KR" dirty="0"/>
              <a:t>= 1/(1+20</a:t>
            </a:r>
            <a:r>
              <a:rPr lang="en-US" altLang="ko-KR" dirty="0" smtClean="0"/>
              <a:t>) = </a:t>
            </a:r>
            <a:r>
              <a:rPr lang="en-US" altLang="ko-KR" dirty="0"/>
              <a:t>0.04</a:t>
            </a:r>
          </a:p>
          <a:p>
            <a:pPr lvl="2"/>
            <a:r>
              <a:rPr lang="ko-KR" altLang="en-US" dirty="0" smtClean="0"/>
              <a:t>정확도는 </a:t>
            </a:r>
            <a:r>
              <a:rPr lang="en-US" altLang="ko-KR" dirty="0"/>
              <a:t>B</a:t>
            </a:r>
            <a:r>
              <a:rPr lang="ko-KR" altLang="en-US" dirty="0"/>
              <a:t>모델이 높지만 정밀도는 </a:t>
            </a:r>
            <a:r>
              <a:rPr lang="en-US" altLang="ko-KR" dirty="0"/>
              <a:t>A</a:t>
            </a:r>
            <a:r>
              <a:rPr lang="ko-KR" altLang="en-US" dirty="0"/>
              <a:t>모델이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99" y="4340412"/>
            <a:ext cx="1735723" cy="176417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947428" y="3024013"/>
            <a:ext cx="3010546" cy="3002747"/>
            <a:chOff x="1819923" y="3277509"/>
            <a:chExt cx="3010546" cy="30027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923" y="3277509"/>
              <a:ext cx="3010546" cy="300274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938877" y="3951450"/>
              <a:ext cx="727969" cy="801321"/>
            </a:xfrm>
            <a:prstGeom prst="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38876" y="5399004"/>
              <a:ext cx="727969" cy="801321"/>
            </a:xfrm>
            <a:prstGeom prst="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19923" y="3467865"/>
              <a:ext cx="502263" cy="256441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69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실제값</a:t>
            </a:r>
            <a:r>
              <a:rPr lang="ko-KR" altLang="en-US" dirty="0" smtClean="0"/>
              <a:t> </a:t>
            </a:r>
            <a:r>
              <a:rPr lang="ko-KR" altLang="en-US" dirty="0"/>
              <a:t>중에서 모델이 검출한 </a:t>
            </a:r>
            <a:r>
              <a:rPr lang="ko-KR" altLang="en-US" dirty="0" err="1"/>
              <a:t>실제값의</a:t>
            </a:r>
            <a:r>
              <a:rPr lang="ko-KR" altLang="en-US" dirty="0"/>
              <a:t> 비율을 나타내는 지표</a:t>
            </a:r>
          </a:p>
          <a:p>
            <a:pPr lvl="1"/>
            <a:r>
              <a:rPr lang="ko-KR" altLang="en-US" dirty="0"/>
              <a:t>실제로 병이 있는 전체 중 참 긍정의 비율</a:t>
            </a:r>
          </a:p>
          <a:p>
            <a:pPr lvl="1"/>
            <a:r>
              <a:rPr lang="ko-KR" altLang="en-US" dirty="0"/>
              <a:t>실제 암환자들이 병원에 </a:t>
            </a:r>
            <a:r>
              <a:rPr lang="ko-KR" altLang="en-US" dirty="0" err="1"/>
              <a:t>갔을때</a:t>
            </a:r>
            <a:r>
              <a:rPr lang="ko-KR" altLang="en-US" dirty="0"/>
              <a:t> </a:t>
            </a:r>
            <a:r>
              <a:rPr lang="ko-KR" altLang="en-US" dirty="0" err="1"/>
              <a:t>암환자라고</a:t>
            </a:r>
            <a:r>
              <a:rPr lang="ko-KR" altLang="en-US" dirty="0"/>
              <a:t> 예측될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pPr lvl="1"/>
            <a:r>
              <a:rPr lang="ko-KR" altLang="en-US" dirty="0"/>
              <a:t>실제 </a:t>
            </a:r>
            <a:r>
              <a:rPr lang="en-US" altLang="ko-KR" dirty="0"/>
              <a:t>True</a:t>
            </a:r>
            <a:r>
              <a:rPr lang="ko-KR" altLang="en-US" dirty="0"/>
              <a:t>인 것 중에서 모델이 </a:t>
            </a:r>
            <a:r>
              <a:rPr lang="en-US" altLang="ko-KR" dirty="0"/>
              <a:t>True</a:t>
            </a:r>
            <a:r>
              <a:rPr lang="ko-KR" altLang="en-US" dirty="0"/>
              <a:t>라고 예측한 것의 </a:t>
            </a:r>
            <a:r>
              <a:rPr lang="ko-KR" altLang="en-US" dirty="0" smtClean="0"/>
              <a:t>비율</a:t>
            </a:r>
            <a:endParaRPr lang="en-US" altLang="ko-KR" dirty="0" smtClean="0"/>
          </a:p>
          <a:p>
            <a:pPr lvl="1"/>
            <a:r>
              <a:rPr lang="ko-KR" altLang="en-US" dirty="0"/>
              <a:t>통계학에서는 </a:t>
            </a:r>
            <a:r>
              <a:rPr lang="en-US" altLang="ko-KR" dirty="0"/>
              <a:t>sensitivity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그리고 다른 분야에서는 </a:t>
            </a:r>
            <a:r>
              <a:rPr lang="en-US" altLang="ko-KR" dirty="0"/>
              <a:t>hit rate</a:t>
            </a:r>
            <a:r>
              <a:rPr lang="ko-KR" altLang="en-US" dirty="0"/>
              <a:t>라는 용어로도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</a:t>
            </a:r>
            <a:r>
              <a:rPr lang="ko-KR" altLang="en-US" dirty="0"/>
              <a:t>날씨가 맑은 날 중에서 모델이 맑다고 예측한 비율을 나타낸 지표</a:t>
            </a:r>
            <a:endParaRPr lang="en-US" altLang="ko-KR" dirty="0"/>
          </a:p>
          <a:p>
            <a:r>
              <a:rPr lang="ko-KR" altLang="en-US" dirty="0"/>
              <a:t>조기에 정확하게 발견해서 신속하게 처방하는 것이 올바른 모델</a:t>
            </a:r>
          </a:p>
          <a:p>
            <a:pPr lvl="1"/>
            <a:r>
              <a:rPr lang="ko-KR" altLang="en-US" dirty="0" err="1" smtClean="0"/>
              <a:t>재현율</a:t>
            </a:r>
            <a:r>
              <a:rPr lang="ko-KR" altLang="en-US" dirty="0" smtClean="0"/>
              <a:t> </a:t>
            </a:r>
            <a:r>
              <a:rPr lang="en-US" altLang="ko-KR" dirty="0"/>
              <a:t>= TP / (TP+FN)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모델의 암환자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= 9/(9+1</a:t>
            </a:r>
            <a:r>
              <a:rPr lang="en-US" altLang="ko-KR" dirty="0" smtClean="0"/>
              <a:t>) = 0.9</a:t>
            </a:r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 smtClean="0"/>
              <a:t>모델의 </a:t>
            </a:r>
            <a:r>
              <a:rPr lang="ko-KR" altLang="en-US" dirty="0"/>
              <a:t>암환자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= 1/(1+9</a:t>
            </a:r>
            <a:r>
              <a:rPr lang="en-US" altLang="ko-KR" dirty="0" smtClean="0"/>
              <a:t>) </a:t>
            </a:r>
            <a:r>
              <a:rPr lang="en-US" altLang="ko-KR" dirty="0"/>
              <a:t>= 0.1</a:t>
            </a:r>
          </a:p>
          <a:p>
            <a:pPr lvl="2"/>
            <a:r>
              <a:rPr lang="ko-KR" altLang="en-US" dirty="0" smtClean="0"/>
              <a:t>암환자 </a:t>
            </a:r>
            <a:r>
              <a:rPr lang="ko-KR" altLang="en-US" dirty="0" err="1"/>
              <a:t>재현율을</a:t>
            </a:r>
            <a:r>
              <a:rPr lang="ko-KR" altLang="en-US" dirty="0"/>
              <a:t> 기준으로 더 나은 모델은 </a:t>
            </a:r>
            <a:r>
              <a:rPr lang="en-US" altLang="ko-KR" dirty="0"/>
              <a:t>A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11" y="3560109"/>
            <a:ext cx="3010546" cy="30027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54280" y="4511141"/>
            <a:ext cx="1848571" cy="256375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45043" y="5919686"/>
            <a:ext cx="1848571" cy="256375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45" y="4581286"/>
            <a:ext cx="1735723" cy="17641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21911" y="3779250"/>
            <a:ext cx="502263" cy="25644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3660" y="5030661"/>
            <a:ext cx="286526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실제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True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중에서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로 예측해 모형이 적중한 비율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F1 </a:t>
            </a:r>
            <a:r>
              <a:rPr lang="ko-KR" altLang="en-US" dirty="0"/>
              <a:t>점수 </a:t>
            </a:r>
            <a:r>
              <a:rPr lang="en-US" altLang="ko-KR" dirty="0"/>
              <a:t>(F1-score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정밀도 </a:t>
            </a:r>
            <a:r>
              <a:rPr lang="ko-KR" altLang="en-US" dirty="0"/>
              <a:t>중요하고 </a:t>
            </a:r>
            <a:r>
              <a:rPr lang="ko-KR" altLang="en-US" dirty="0" err="1"/>
              <a:t>재현율도</a:t>
            </a:r>
            <a:r>
              <a:rPr lang="ko-KR" altLang="en-US" dirty="0"/>
              <a:t> 중요한데 둘 중 무엇을 쓸지 </a:t>
            </a:r>
            <a:r>
              <a:rPr lang="ko-KR" altLang="en-US" dirty="0" smtClean="0"/>
              <a:t>고민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ko-KR" altLang="en-US" dirty="0" smtClean="0"/>
              <a:t>두 값 </a:t>
            </a:r>
            <a:r>
              <a:rPr lang="ko-KR" altLang="en-US" dirty="0"/>
              <a:t>조화평균내서 하나의 수치로 나타낸 지표</a:t>
            </a:r>
          </a:p>
          <a:p>
            <a:pPr lvl="1"/>
            <a:r>
              <a:rPr lang="en-US" altLang="ko-KR" dirty="0" smtClean="0"/>
              <a:t>F1</a:t>
            </a:r>
            <a:r>
              <a:rPr lang="ko-KR" altLang="en-US" dirty="0"/>
              <a:t>점수 </a:t>
            </a:r>
            <a:r>
              <a:rPr lang="en-US" altLang="ko-KR" dirty="0"/>
              <a:t>= </a:t>
            </a:r>
            <a:r>
              <a:rPr lang="en-US" altLang="ko-KR" dirty="0" smtClean="0"/>
              <a:t>2 * </a:t>
            </a:r>
            <a:r>
              <a:rPr lang="ko-KR" altLang="en-US" dirty="0" err="1" smtClean="0"/>
              <a:t>재현율</a:t>
            </a:r>
            <a:r>
              <a:rPr lang="ko-KR" altLang="en-US" dirty="0" smtClean="0"/>
              <a:t> * 정밀도</a:t>
            </a:r>
            <a:r>
              <a:rPr lang="en-US" altLang="ko-KR" dirty="0"/>
              <a:t>/(</a:t>
            </a:r>
            <a:r>
              <a:rPr lang="ko-KR" altLang="en-US" dirty="0" err="1"/>
              <a:t>재현율</a:t>
            </a:r>
            <a:r>
              <a:rPr lang="en-US" altLang="ko-KR" dirty="0"/>
              <a:t>+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smtClean="0"/>
              <a:t>A</a:t>
            </a:r>
            <a:r>
              <a:rPr lang="ko-KR" altLang="en-US" dirty="0"/>
              <a:t>모델의 </a:t>
            </a:r>
            <a:r>
              <a:rPr lang="en-US" altLang="ko-KR" dirty="0"/>
              <a:t>F1</a:t>
            </a:r>
            <a:r>
              <a:rPr lang="ko-KR" altLang="en-US" dirty="0"/>
              <a:t>점수 </a:t>
            </a:r>
            <a:r>
              <a:rPr lang="en-US" altLang="ko-KR" dirty="0"/>
              <a:t>= 2*(TP/(TP+FN))*(TP/(TP+FP))/(TP/(TP+FN))+(TP/(TP+FP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                     = 0.69</a:t>
            </a:r>
          </a:p>
          <a:p>
            <a:pPr lvl="2"/>
            <a:r>
              <a:rPr lang="en-US" altLang="ko-KR" dirty="0" smtClean="0"/>
              <a:t>B</a:t>
            </a:r>
            <a:r>
              <a:rPr lang="ko-KR" altLang="en-US" dirty="0" smtClean="0"/>
              <a:t>모델의 </a:t>
            </a:r>
            <a:r>
              <a:rPr lang="en-US" altLang="ko-KR" dirty="0"/>
              <a:t>F1</a:t>
            </a:r>
            <a:r>
              <a:rPr lang="ko-KR" altLang="en-US" dirty="0"/>
              <a:t>점수 </a:t>
            </a:r>
            <a:r>
              <a:rPr lang="en-US" altLang="ko-KR" dirty="0"/>
              <a:t>= 2*(TP/(TP+FN))*(TP/(TP+FP))/(TP/(TP+FN))+(TP/(TP+FP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                     = </a:t>
            </a:r>
            <a:r>
              <a:rPr lang="en-US" altLang="ko-KR" dirty="0"/>
              <a:t>0.14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00" y="3235285"/>
            <a:ext cx="3010546" cy="30027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09300" y="3448618"/>
            <a:ext cx="502263" cy="256441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7" y="4186317"/>
            <a:ext cx="1735723" cy="17641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9845" y="3178460"/>
            <a:ext cx="3276009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모형의 예측력을 종합적으로 평가하는 지표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지표 값이 높을수록 모형의 예측력이 좋다라고 평가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Fall-out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인 </a:t>
            </a:r>
            <a:r>
              <a:rPr lang="en-US" altLang="ko-KR" dirty="0"/>
              <a:t>data </a:t>
            </a:r>
            <a:r>
              <a:rPr lang="ko-KR" altLang="en-US" dirty="0"/>
              <a:t>중에서 모델이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라고 </a:t>
            </a:r>
            <a:r>
              <a:rPr lang="ko-KR" altLang="en-US" dirty="0"/>
              <a:t>예측한 비율</a:t>
            </a:r>
            <a:endParaRPr lang="en-US" altLang="ko-KR" dirty="0"/>
          </a:p>
          <a:p>
            <a:pPr lvl="1"/>
            <a:r>
              <a:rPr lang="en-US" altLang="ko-KR" dirty="0" smtClean="0"/>
              <a:t>FPR(False </a:t>
            </a:r>
            <a:r>
              <a:rPr lang="en-US" altLang="ko-KR" dirty="0"/>
              <a:t>Positive Rate)</a:t>
            </a:r>
            <a:r>
              <a:rPr lang="ko-KR" altLang="en-US" dirty="0"/>
              <a:t>으로도 </a:t>
            </a:r>
            <a:r>
              <a:rPr lang="ko-KR" altLang="en-US" dirty="0" smtClean="0"/>
              <a:t>불리며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</a:t>
            </a:r>
            <a:r>
              <a:rPr lang="ko-KR" altLang="en-US" dirty="0"/>
              <a:t>실제 </a:t>
            </a:r>
            <a:r>
              <a:rPr lang="en-US" altLang="ko-KR" dirty="0"/>
              <a:t>false data</a:t>
            </a:r>
            <a:r>
              <a:rPr lang="ko-KR" altLang="en-US" dirty="0"/>
              <a:t>인데 </a:t>
            </a:r>
            <a:r>
              <a:rPr lang="en-US" altLang="ko-KR" dirty="0"/>
              <a:t>True</a:t>
            </a:r>
            <a:r>
              <a:rPr lang="ko-KR" altLang="en-US" dirty="0"/>
              <a:t>라고 잘못 예측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  <a:r>
              <a:rPr lang="ko-KR" altLang="en-US" dirty="0"/>
              <a:t>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313" y="2414729"/>
            <a:ext cx="24574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CM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3" y="1167007"/>
            <a:ext cx="7906511" cy="5520120"/>
          </a:xfrm>
          <a:prstGeom prst="rect">
            <a:avLst/>
          </a:prstGeom>
        </p:spPr>
      </p:pic>
      <p:pic>
        <p:nvPicPr>
          <p:cNvPr id="6" name="Picture 2" descr="https://static.packt-cdn.com/products/9781838555078/graphics/C13314_06_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23" y="4473520"/>
            <a:ext cx="3647565" cy="18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554446" y="6687127"/>
            <a:ext cx="339412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6008" y="6354699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예측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76048" y="2766763"/>
            <a:ext cx="0" cy="348633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703" y="4356042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실제</a:t>
            </a:r>
            <a:endParaRPr lang="ko-KR" altLang="en-US" dirty="0" smtClean="0">
              <a:solidFill>
                <a:srgbClr val="0066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5462" y="3699245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TN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0289" y="5532667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TP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0288" y="3699245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FP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5461" y="5534236"/>
            <a:ext cx="67252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FN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0046" y="2854036"/>
            <a:ext cx="972573" cy="3168075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정밀도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44211" y="4917581"/>
            <a:ext cx="3040874" cy="117763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재현율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45" y="2441903"/>
            <a:ext cx="2559749" cy="18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sns</a:t>
            </a:r>
            <a:r>
              <a:rPr lang="en-US" altLang="ko-KR" dirty="0" smtClean="0"/>
              <a:t> code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1455" y="984982"/>
            <a:ext cx="850547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혼동행렬의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내부 글자를 수정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sklearn.metrics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confusion_matrix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confusion_matrix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y_val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y_val_pred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group_names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'TN'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'FP'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'FN'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'TP'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group_counts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"{0:0.0f}"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format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(value)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value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()]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group_percentages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"{0:.2%}"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format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(value)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value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()/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labels = [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{v1}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\n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{v2}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\n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{v3}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v1, v2, v3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group_names,group_counts,group_percentages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(labels)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labels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np.asarray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(labels).reshape(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(labels)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5" y="2905319"/>
            <a:ext cx="6732636" cy="7912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7081" y="5862891"/>
            <a:ext cx="661492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sns.heatmap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annot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cbar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square=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sns.heatmap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cf_matrix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annot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=labels,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fmt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square=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6" y="3720370"/>
            <a:ext cx="5996265" cy="24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 분류의 다양한 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2.bp.blogspot.com/-EvSXDotTOwc/XMfeOGZ-CVI/AAAAAAAAEiE/oePFfvhfOQM11dgRn9FkPxlegCXbgOF4QCLcBGAs/s1600/confusionMatrxiUpda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2" y="1285592"/>
            <a:ext cx="8287953" cy="46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33812" y="2952124"/>
            <a:ext cx="9007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Recall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타이타닉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5399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1912</a:t>
            </a:r>
            <a:r>
              <a:rPr lang="ko-KR" altLang="en-US" dirty="0" smtClean="0"/>
              <a:t>년 영국에서 미국 뉴욕으로 항해 중 침몰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 err="1" smtClean="0"/>
              <a:t>사우스햄튼을</a:t>
            </a:r>
            <a:r>
              <a:rPr lang="ko-KR" altLang="en-US" dirty="0" smtClean="0"/>
              <a:t> 출발해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프랑스의 </a:t>
            </a:r>
            <a:r>
              <a:rPr lang="ko-KR" altLang="en-US" dirty="0" err="1"/>
              <a:t>쉘부르와</a:t>
            </a:r>
            <a:r>
              <a:rPr lang="ko-KR" altLang="en-US" dirty="0"/>
              <a:t> 아일랜드의 </a:t>
            </a:r>
            <a:r>
              <a:rPr lang="ko-KR" altLang="en-US" dirty="0" err="1"/>
              <a:t>퀸스타운을</a:t>
            </a:r>
            <a:r>
              <a:rPr lang="ko-KR" altLang="en-US" dirty="0"/>
              <a:t> 거쳐 뉴욕으로 항해 중 침몰</a:t>
            </a:r>
          </a:p>
          <a:p>
            <a:pPr lvl="2"/>
            <a:r>
              <a:rPr lang="en-US" altLang="ko-KR" dirty="0" smtClean="0"/>
              <a:t>711</a:t>
            </a:r>
            <a:r>
              <a:rPr lang="ko-KR" altLang="en-US" dirty="0" smtClean="0"/>
              <a:t>명 생존</a:t>
            </a:r>
            <a:r>
              <a:rPr lang="en-US" altLang="ko-KR" dirty="0" smtClean="0"/>
              <a:t>, 1513</a:t>
            </a:r>
            <a:r>
              <a:rPr lang="ko-KR" altLang="en-US" dirty="0" smtClean="0"/>
              <a:t>명 사망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68" y="2405966"/>
            <a:ext cx="5486267" cy="43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ROC(Receiver Operating Characteristic) curve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</a:t>
            </a:r>
            <a:r>
              <a:rPr lang="ko-KR" altLang="en-US" dirty="0" err="1"/>
              <a:t>임계값들을</a:t>
            </a:r>
            <a:r>
              <a:rPr lang="ko-KR" altLang="en-US" dirty="0"/>
              <a:t> 기준으로 </a:t>
            </a:r>
            <a:r>
              <a:rPr lang="en-US" altLang="ko-KR" dirty="0"/>
              <a:t>Recall-Fallout</a:t>
            </a:r>
            <a:r>
              <a:rPr lang="ko-KR" altLang="en-US" dirty="0"/>
              <a:t>의 변화를 </a:t>
            </a:r>
            <a:r>
              <a:rPr lang="ko-KR" altLang="en-US" dirty="0" smtClean="0"/>
              <a:t>시각화한 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Fallout: </a:t>
            </a:r>
            <a:r>
              <a:rPr lang="ko-KR" altLang="en-US" dirty="0" smtClean="0"/>
              <a:t>실제 </a:t>
            </a:r>
            <a:r>
              <a:rPr lang="en-US" altLang="ko-KR" dirty="0"/>
              <a:t>False</a:t>
            </a:r>
            <a:r>
              <a:rPr lang="ko-KR" altLang="en-US" dirty="0"/>
              <a:t>인 </a:t>
            </a:r>
            <a:r>
              <a:rPr lang="en-US" altLang="ko-KR" dirty="0"/>
              <a:t>data </a:t>
            </a:r>
            <a:r>
              <a:rPr lang="ko-KR" altLang="en-US" dirty="0"/>
              <a:t>중에서 모델이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Recall(sensitivity)</a:t>
            </a:r>
            <a:r>
              <a:rPr lang="ko-KR" altLang="en-US" dirty="0" smtClean="0"/>
              <a:t>은 </a:t>
            </a:r>
            <a:r>
              <a:rPr lang="ko-KR" altLang="en-US" dirty="0"/>
              <a:t>실제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r>
              <a:rPr lang="en-US" altLang="ko-KR" dirty="0"/>
              <a:t>data </a:t>
            </a:r>
            <a:r>
              <a:rPr lang="ko-KR" altLang="en-US" dirty="0"/>
              <a:t>중에서 모델이 </a:t>
            </a:r>
            <a:r>
              <a:rPr lang="en-US" altLang="ko-KR" dirty="0"/>
              <a:t>True</a:t>
            </a:r>
            <a:r>
              <a:rPr lang="ko-KR" altLang="en-US" dirty="0"/>
              <a:t>로 분류한 </a:t>
            </a:r>
            <a:r>
              <a:rPr lang="ko-KR" altLang="en-US" dirty="0" smtClean="0"/>
              <a:t>비율 지표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두 지표를 각각 </a:t>
            </a:r>
            <a:r>
              <a:rPr lang="en-US" altLang="ko-KR" dirty="0"/>
              <a:t>x, y</a:t>
            </a:r>
            <a:r>
              <a:rPr lang="ko-KR" altLang="en-US" dirty="0"/>
              <a:t>의 축으로 놓고 그려지는 그래프를 </a:t>
            </a:r>
            <a:r>
              <a:rPr lang="ko-KR" altLang="en-US" dirty="0" smtClean="0"/>
              <a:t>해석</a:t>
            </a:r>
            <a:endParaRPr lang="en-US" altLang="ko-KR" dirty="0" smtClean="0"/>
          </a:p>
          <a:p>
            <a:pPr lvl="1"/>
            <a:r>
              <a:rPr lang="en-US" altLang="ko-KR" dirty="0"/>
              <a:t>curve</a:t>
            </a:r>
            <a:r>
              <a:rPr lang="ko-KR" altLang="en-US" dirty="0"/>
              <a:t>가 왼쪽 위 모서리에 가까울수록 모델의 성능이 좋다고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Recall</a:t>
            </a:r>
            <a:r>
              <a:rPr lang="ko-KR" altLang="en-US" dirty="0"/>
              <a:t>이 크고 </a:t>
            </a:r>
            <a:r>
              <a:rPr lang="en-US" altLang="ko-KR" dirty="0"/>
              <a:t>Fall-out</a:t>
            </a:r>
            <a:r>
              <a:rPr lang="ko-KR" altLang="en-US" dirty="0"/>
              <a:t>이 작은 모형이 좋은 모형인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또한 </a:t>
            </a:r>
            <a:r>
              <a:rPr lang="en-US" altLang="ko-KR" dirty="0"/>
              <a:t>y=x </a:t>
            </a:r>
            <a:r>
              <a:rPr lang="ko-KR" altLang="en-US" dirty="0"/>
              <a:t>그래프보다 상단에 위치해야 어느정도 성능이 있다고 말할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38" y="3333088"/>
            <a:ext cx="3457859" cy="33755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249" y="6468325"/>
            <a:ext cx="2655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https://</a:t>
            </a:r>
            <a:r>
              <a:rPr lang="ko-KR" altLang="en-US" sz="1400" dirty="0" smtClean="0">
                <a:hlinkClick r:id="rId3"/>
              </a:rPr>
              <a:t>sumniya.tistory.com/26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81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AUC(Area Under Curve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ROC </a:t>
            </a:r>
            <a:r>
              <a:rPr lang="en-US" altLang="ko-KR" dirty="0"/>
              <a:t>curve</a:t>
            </a:r>
            <a:r>
              <a:rPr lang="ko-KR" altLang="en-US" dirty="0"/>
              <a:t>는 그래프이기 때문에 명확한 수치로써 비교하기가 </a:t>
            </a:r>
            <a:r>
              <a:rPr lang="ko-KR" altLang="en-US" dirty="0" smtClean="0"/>
              <a:t>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그래프 아래의 </a:t>
            </a:r>
            <a:r>
              <a:rPr lang="ko-KR" altLang="en-US" dirty="0" err="1"/>
              <a:t>면적값을</a:t>
            </a:r>
            <a:r>
              <a:rPr lang="ko-KR" altLang="en-US" dirty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이것이 </a:t>
            </a:r>
            <a:r>
              <a:rPr lang="ko-KR" altLang="en-US" dirty="0"/>
              <a:t>바로 </a:t>
            </a:r>
            <a:r>
              <a:rPr lang="en-US" altLang="ko-KR" dirty="0"/>
              <a:t>AUC(Area Under Curve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최대값은 </a:t>
            </a:r>
            <a:r>
              <a:rPr lang="en-US" altLang="ko-KR" dirty="0"/>
              <a:t>1</a:t>
            </a:r>
            <a:r>
              <a:rPr lang="ko-KR" altLang="en-US" dirty="0" smtClean="0"/>
              <a:t>이며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</a:t>
            </a:r>
            <a:r>
              <a:rPr lang="ko-KR" altLang="en-US" dirty="0"/>
              <a:t>모델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Fall-out</a:t>
            </a:r>
            <a:r>
              <a:rPr lang="ko-KR" altLang="en-US" dirty="0"/>
              <a:t>에 비해 </a:t>
            </a:r>
            <a:r>
              <a:rPr lang="en-US" altLang="ko-KR" dirty="0"/>
              <a:t>Recall </a:t>
            </a:r>
            <a:r>
              <a:rPr lang="ko-KR" altLang="en-US" dirty="0"/>
              <a:t>값이 클수록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일수록 </a:t>
            </a:r>
            <a:r>
              <a:rPr lang="en-US" altLang="ko-KR" dirty="0" smtClean="0"/>
              <a:t>1</a:t>
            </a:r>
            <a:r>
              <a:rPr lang="ko-KR" altLang="en-US" dirty="0"/>
              <a:t>에 가까운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82" y="2844201"/>
            <a:ext cx="3457859" cy="33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0" y="1193960"/>
            <a:ext cx="7116503" cy="50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4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성능 평가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</a:t>
            </a:r>
            <a:r>
              <a:rPr lang="en-US" altLang="ko-KR" dirty="0"/>
              <a:t>Precision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재현율</a:t>
            </a:r>
            <a:r>
              <a:rPr lang="en-US" altLang="ko-KR" dirty="0"/>
              <a:t>(Recall, Sensitivity)</a:t>
            </a:r>
          </a:p>
          <a:p>
            <a:r>
              <a:rPr lang="ko-KR" altLang="en-US" dirty="0"/>
              <a:t>특이도</a:t>
            </a:r>
            <a:r>
              <a:rPr lang="en-US" altLang="ko-KR" dirty="0"/>
              <a:t>(Specificity)</a:t>
            </a:r>
          </a:p>
          <a:p>
            <a:r>
              <a:rPr lang="ko-KR" altLang="en-US" dirty="0"/>
              <a:t>정확도</a:t>
            </a:r>
            <a:r>
              <a:rPr lang="en-US" altLang="ko-KR" dirty="0"/>
              <a:t>(Accuracy)</a:t>
            </a:r>
          </a:p>
          <a:p>
            <a:r>
              <a:rPr lang="en-US" altLang="ko-KR" dirty="0"/>
              <a:t>F-Score</a:t>
            </a:r>
          </a:p>
          <a:p>
            <a:r>
              <a:rPr lang="ko-KR" altLang="en-US" dirty="0" err="1"/>
              <a:t>위양성률</a:t>
            </a:r>
            <a:r>
              <a:rPr lang="en-US" altLang="ko-KR" dirty="0"/>
              <a:t>(Fall-out)</a:t>
            </a:r>
            <a:r>
              <a:rPr lang="ko-KR" altLang="en-US" dirty="0"/>
              <a:t>과 </a:t>
            </a:r>
            <a:r>
              <a:rPr lang="ko-KR" altLang="en-US" dirty="0" err="1"/>
              <a:t>위음성률</a:t>
            </a:r>
            <a:r>
              <a:rPr lang="en-US" altLang="ko-KR" dirty="0"/>
              <a:t>(Miss Rate)</a:t>
            </a:r>
          </a:p>
          <a:p>
            <a:r>
              <a:rPr lang="en-US" altLang="ko-KR" dirty="0"/>
              <a:t>ROC </a:t>
            </a:r>
            <a:r>
              <a:rPr lang="ko-KR" altLang="en-US" dirty="0"/>
              <a:t>커브와 </a:t>
            </a:r>
            <a:r>
              <a:rPr lang="en-US" altLang="ko-KR" dirty="0"/>
              <a:t>AUC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3653226"/>
            <a:ext cx="4440555" cy="29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참이라 판단하면 </a:t>
            </a:r>
            <a:r>
              <a:rPr lang="en-US" altLang="ko-KR" dirty="0" smtClean="0"/>
              <a:t>Positive</a:t>
            </a:r>
            <a:r>
              <a:rPr lang="en-US" altLang="ko-KR" dirty="0"/>
              <a:t>, </a:t>
            </a:r>
            <a:r>
              <a:rPr lang="ko-KR" altLang="en-US" dirty="0"/>
              <a:t>거짓이라 판단한 경우를 </a:t>
            </a:r>
            <a:r>
              <a:rPr lang="en-US" altLang="ko-KR" dirty="0"/>
              <a:t>Negative</a:t>
            </a:r>
            <a:r>
              <a:rPr lang="ko-KR" altLang="en-US" dirty="0"/>
              <a:t>라 칭하고</a:t>
            </a:r>
          </a:p>
          <a:p>
            <a:r>
              <a:rPr lang="ko-KR" altLang="en-US" dirty="0"/>
              <a:t>그 판단이 옳다면 </a:t>
            </a:r>
            <a:r>
              <a:rPr lang="en-US" altLang="ko-KR" dirty="0"/>
              <a:t>True, </a:t>
            </a:r>
            <a:r>
              <a:rPr lang="ko-KR" altLang="en-US" dirty="0"/>
              <a:t>틀렸다면 </a:t>
            </a:r>
            <a:r>
              <a:rPr lang="en-US" altLang="ko-KR" dirty="0"/>
              <a:t>False</a:t>
            </a:r>
            <a:r>
              <a:rPr lang="ko-KR" altLang="en-US" dirty="0"/>
              <a:t>라 </a:t>
            </a:r>
            <a:endParaRPr lang="en-US" altLang="ko-KR" dirty="0"/>
          </a:p>
          <a:p>
            <a:pPr lvl="1"/>
            <a:r>
              <a:rPr lang="ko-KR" altLang="en-US" dirty="0" smtClean="0"/>
              <a:t>옳게 </a:t>
            </a:r>
            <a:r>
              <a:rPr lang="ko-KR" altLang="en-US" dirty="0"/>
              <a:t>분류했다면 </a:t>
            </a:r>
            <a:r>
              <a:rPr lang="en-US" altLang="ko-KR" dirty="0"/>
              <a:t>True Positive/Negative</a:t>
            </a:r>
            <a:r>
              <a:rPr lang="ko-KR" altLang="en-US" dirty="0"/>
              <a:t>이고 그렇지 않다면 </a:t>
            </a:r>
            <a:r>
              <a:rPr lang="en-US" altLang="ko-KR" dirty="0"/>
              <a:t>False </a:t>
            </a:r>
            <a:r>
              <a:rPr lang="en-US" altLang="ko-KR" dirty="0" smtClean="0"/>
              <a:t>Positive/Negative</a:t>
            </a:r>
            <a:endParaRPr lang="en-US" altLang="ko-KR" dirty="0"/>
          </a:p>
          <a:p>
            <a:r>
              <a:rPr lang="ko-KR" altLang="en-US" dirty="0" smtClean="0"/>
              <a:t>거짓 </a:t>
            </a:r>
            <a:r>
              <a:rPr lang="ko-KR" altLang="en-US" dirty="0"/>
              <a:t>양성을 </a:t>
            </a:r>
            <a:r>
              <a:rPr lang="en-US" altLang="ko-KR" dirty="0"/>
              <a:t>1</a:t>
            </a:r>
            <a:r>
              <a:rPr lang="ko-KR" altLang="en-US" dirty="0"/>
              <a:t>종 오류</a:t>
            </a:r>
            <a:r>
              <a:rPr lang="en-US" altLang="ko-KR" dirty="0"/>
              <a:t>, </a:t>
            </a:r>
            <a:r>
              <a:rPr lang="ko-KR" altLang="en-US" dirty="0"/>
              <a:t>거짓 음성은 </a:t>
            </a:r>
            <a:r>
              <a:rPr lang="en-US" altLang="ko-KR" dirty="0"/>
              <a:t>2</a:t>
            </a:r>
            <a:r>
              <a:rPr lang="ko-KR" altLang="en-US" dirty="0"/>
              <a:t>종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양성</a:t>
            </a:r>
            <a:r>
              <a:rPr lang="en-US" altLang="ko-KR" dirty="0"/>
              <a:t>, </a:t>
            </a:r>
            <a:r>
              <a:rPr lang="ko-KR" altLang="en-US" dirty="0"/>
              <a:t>음성 순으로 </a:t>
            </a:r>
            <a:r>
              <a:rPr lang="en-US" altLang="ko-KR" dirty="0"/>
              <a:t>1</a:t>
            </a:r>
            <a:r>
              <a:rPr lang="ko-KR" altLang="en-US" dirty="0"/>
              <a:t>종</a:t>
            </a:r>
            <a:r>
              <a:rPr lang="en-US" altLang="ko-KR" dirty="0"/>
              <a:t>, 2</a:t>
            </a:r>
            <a:r>
              <a:rPr lang="ko-KR" altLang="en-US" dirty="0"/>
              <a:t>종이라 외우면 </a:t>
            </a:r>
            <a:r>
              <a:rPr lang="ko-KR" altLang="en-US" dirty="0" smtClean="0"/>
              <a:t>쉬움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64" y="2997057"/>
            <a:ext cx="5521003" cy="36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특이도 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민감도</a:t>
            </a:r>
            <a:r>
              <a:rPr lang="en-US" altLang="ko-KR" dirty="0"/>
              <a:t>(Sensitivity)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분류기가</a:t>
            </a:r>
            <a:r>
              <a:rPr lang="ko-KR" altLang="en-US" dirty="0" smtClean="0"/>
              <a:t> </a:t>
            </a:r>
            <a:r>
              <a:rPr lang="ko-KR" altLang="en-US" dirty="0"/>
              <a:t>얼마나 </a:t>
            </a:r>
            <a:r>
              <a:rPr lang="en-US" altLang="ko-KR" dirty="0"/>
              <a:t>True</a:t>
            </a:r>
            <a:r>
              <a:rPr lang="ko-KR" altLang="en-US" dirty="0"/>
              <a:t>를 잘 </a:t>
            </a:r>
            <a:r>
              <a:rPr lang="ko-KR" altLang="en-US" dirty="0" smtClean="0"/>
              <a:t>분류하는가</a:t>
            </a:r>
            <a:endParaRPr lang="en-US" altLang="ko-KR" dirty="0" smtClean="0"/>
          </a:p>
          <a:p>
            <a:pPr lvl="2"/>
            <a:r>
              <a:rPr lang="ko-KR" altLang="en-US" dirty="0"/>
              <a:t>실제로 일어난 일</a:t>
            </a:r>
            <a:r>
              <a:rPr lang="en-US" altLang="ko-KR" dirty="0"/>
              <a:t>(Actual)</a:t>
            </a:r>
            <a:r>
              <a:rPr lang="ko-KR" altLang="en-US" dirty="0"/>
              <a:t>을 얼마나 잘 재현하는가 로 </a:t>
            </a:r>
            <a:r>
              <a:rPr lang="ko-KR" altLang="en-US" dirty="0" smtClean="0"/>
              <a:t>해석</a:t>
            </a:r>
            <a:endParaRPr lang="en-US" altLang="ko-KR" dirty="0" smtClean="0"/>
          </a:p>
          <a:p>
            <a:pPr lvl="2"/>
            <a:r>
              <a:rPr lang="ko-KR" altLang="en-US" dirty="0"/>
              <a:t>이러한 이유로 민감도를 </a:t>
            </a:r>
            <a:r>
              <a:rPr lang="ko-KR" altLang="en-US" dirty="0" err="1"/>
              <a:t>재현율</a:t>
            </a:r>
            <a:r>
              <a:rPr lang="en-US" altLang="ko-KR" dirty="0"/>
              <a:t>(Recall, Hit Rate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재현율은</a:t>
            </a:r>
            <a:r>
              <a:rPr lang="ko-KR" altLang="en-US" dirty="0"/>
              <a:t> </a:t>
            </a:r>
            <a:r>
              <a:rPr lang="ko-KR" altLang="en-US" dirty="0" err="1"/>
              <a:t>분류기가</a:t>
            </a:r>
            <a:r>
              <a:rPr lang="ko-KR" altLang="en-US" dirty="0"/>
              <a:t> 얼마나 사실을 잘 재현하는지를 </a:t>
            </a:r>
            <a:r>
              <a:rPr lang="ko-KR" altLang="en-US" dirty="0" smtClean="0"/>
              <a:t>판단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민감도는 </a:t>
            </a:r>
            <a:r>
              <a:rPr lang="ko-KR" altLang="en-US" dirty="0" err="1"/>
              <a:t>양성률이라고도</a:t>
            </a:r>
            <a:r>
              <a:rPr lang="ko-KR" altLang="en-US" dirty="0"/>
              <a:t> 불리며</a:t>
            </a:r>
            <a:r>
              <a:rPr lang="en-US" altLang="ko-KR" dirty="0"/>
              <a:t>, </a:t>
            </a:r>
            <a:r>
              <a:rPr lang="ko-KR" altLang="en-US" dirty="0" err="1"/>
              <a:t>위양성률은</a:t>
            </a:r>
            <a:r>
              <a:rPr lang="ko-KR" altLang="en-US" dirty="0"/>
              <a:t> </a:t>
            </a:r>
            <a:r>
              <a:rPr lang="en-US" altLang="ko-KR" dirty="0"/>
              <a:t>1 – </a:t>
            </a:r>
            <a:r>
              <a:rPr lang="ko-KR" altLang="en-US" dirty="0"/>
              <a:t>특이도</a:t>
            </a:r>
            <a:endParaRPr lang="en-US" altLang="ko-KR" dirty="0"/>
          </a:p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</a:p>
          <a:p>
            <a:pPr lvl="1"/>
            <a:r>
              <a:rPr lang="ko-KR" altLang="en-US" dirty="0" err="1"/>
              <a:t>분류기가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분류한 경우가 얼마나 정확한지 를 보는 것</a:t>
            </a:r>
            <a:endParaRPr lang="en-US" altLang="ko-KR" dirty="0"/>
          </a:p>
          <a:p>
            <a:pPr lvl="1"/>
            <a:r>
              <a:rPr lang="ko-KR" altLang="en-US" dirty="0" err="1" smtClean="0"/>
              <a:t>분류기가</a:t>
            </a:r>
            <a:r>
              <a:rPr lang="ko-KR" altLang="en-US" dirty="0" smtClean="0"/>
              <a:t> </a:t>
            </a:r>
            <a:r>
              <a:rPr lang="ko-KR" altLang="en-US" dirty="0"/>
              <a:t>얼마나 </a:t>
            </a:r>
            <a:r>
              <a:rPr lang="ko-KR" altLang="en-US" dirty="0" err="1"/>
              <a:t>정밀한지를</a:t>
            </a:r>
            <a:r>
              <a:rPr lang="ko-KR" altLang="en-US" dirty="0"/>
              <a:t> 보는 반면</a:t>
            </a:r>
            <a:endParaRPr lang="en-US" altLang="ko-KR" dirty="0"/>
          </a:p>
          <a:p>
            <a:r>
              <a:rPr lang="ko-KR" altLang="en-US" dirty="0" smtClean="0"/>
              <a:t>특이도</a:t>
            </a:r>
            <a:r>
              <a:rPr lang="en-US" altLang="ko-KR" dirty="0"/>
              <a:t>(Specificity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얼마나 </a:t>
            </a:r>
            <a:r>
              <a:rPr lang="en-US" altLang="ko-KR" dirty="0"/>
              <a:t>False</a:t>
            </a:r>
            <a:r>
              <a:rPr lang="ko-KR" altLang="en-US" dirty="0"/>
              <a:t>를 잘 </a:t>
            </a:r>
            <a:r>
              <a:rPr lang="ko-KR" altLang="en-US" dirty="0" smtClean="0"/>
              <a:t>분류하는가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80" y="4012895"/>
            <a:ext cx="4044979" cy="2700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57" y="1045907"/>
            <a:ext cx="2156171" cy="29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총정리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" y="1193960"/>
            <a:ext cx="8941399" cy="36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8513" y="1897011"/>
            <a:ext cx="860068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탐색적 데이터 분석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EDA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(Exploratory 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 Analysis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9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41990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수집한 데이터를 다양한 </a:t>
            </a:r>
            <a:r>
              <a:rPr lang="ko-KR" altLang="en-US" dirty="0"/>
              <a:t>각도에서 관찰하고 이해하는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분석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그래프나 </a:t>
            </a:r>
            <a:r>
              <a:rPr lang="ko-KR" altLang="en-US" dirty="0"/>
              <a:t>통계적인 방법으로 자료를 직관적으로 바라보는 </a:t>
            </a:r>
            <a:r>
              <a:rPr lang="ko-KR" altLang="en-US" dirty="0" smtClean="0"/>
              <a:t>과정</a:t>
            </a:r>
            <a:endParaRPr lang="en-US" altLang="ko-KR" dirty="0"/>
          </a:p>
          <a:p>
            <a:r>
              <a:rPr lang="ko-KR" altLang="en-US" dirty="0" smtClean="0"/>
              <a:t>필요한 </a:t>
            </a:r>
            <a:r>
              <a:rPr lang="ko-KR" altLang="en-US" dirty="0"/>
              <a:t>이유</a:t>
            </a:r>
          </a:p>
          <a:p>
            <a:pPr lvl="1"/>
            <a:r>
              <a:rPr lang="ko-KR" altLang="en-US" dirty="0" smtClean="0"/>
              <a:t>데이터가 </a:t>
            </a:r>
            <a:r>
              <a:rPr lang="ko-KR" altLang="en-US" dirty="0"/>
              <a:t>표현하는 현상을 더 잘 </a:t>
            </a:r>
            <a:r>
              <a:rPr lang="ko-KR" altLang="en-US" dirty="0" smtClean="0"/>
              <a:t>이해하고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데이터에 </a:t>
            </a:r>
            <a:r>
              <a:rPr lang="ko-KR" altLang="en-US" dirty="0"/>
              <a:t>대한 잠재적인 문제를 </a:t>
            </a:r>
            <a:r>
              <a:rPr lang="ko-KR" altLang="en-US" dirty="0" smtClean="0"/>
              <a:t>발견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 </a:t>
            </a:r>
            <a:r>
              <a:rPr lang="ko-KR" altLang="en-US" dirty="0"/>
              <a:t>정의 단계에서 미쳐 발생하지 못했을 다양한 패턴을 </a:t>
            </a:r>
            <a:r>
              <a:rPr lang="ko-KR" altLang="en-US" dirty="0" smtClean="0"/>
              <a:t>발견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바탕으로 기존의 가설을 수정하거나 새로운 가설을 세울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 smtClean="0"/>
              <a:t>과정</a:t>
            </a:r>
            <a:endParaRPr lang="ko-KR" altLang="en-US" dirty="0"/>
          </a:p>
          <a:p>
            <a:pPr lvl="1"/>
            <a:r>
              <a:rPr lang="ko-KR" altLang="en-US" dirty="0" smtClean="0"/>
              <a:t>분석의 </a:t>
            </a:r>
            <a:r>
              <a:rPr lang="ko-KR" altLang="en-US" dirty="0"/>
              <a:t>목적과 변수가 무엇이 있는지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개별 </a:t>
            </a:r>
            <a:r>
              <a:rPr lang="ko-KR" altLang="en-US" dirty="0"/>
              <a:t>변수의 이름이나 설명을 가지는지 확인</a:t>
            </a:r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전체적으로 </a:t>
            </a:r>
            <a:r>
              <a:rPr lang="ko-KR" altLang="en-US" dirty="0" smtClean="0"/>
              <a:t>살펴보기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데이터에 </a:t>
            </a:r>
            <a:r>
              <a:rPr lang="ko-KR" altLang="en-US" dirty="0"/>
              <a:t>문제가 없는지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head</a:t>
            </a:r>
            <a:r>
              <a:rPr lang="ko-KR" altLang="en-US" dirty="0"/>
              <a:t>나 </a:t>
            </a:r>
            <a:r>
              <a:rPr lang="en-US" altLang="ko-KR" dirty="0" smtClean="0"/>
              <a:t>tail </a:t>
            </a:r>
            <a:r>
              <a:rPr lang="ko-KR" altLang="en-US" dirty="0" smtClean="0"/>
              <a:t>부분을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추가적으로 </a:t>
            </a:r>
            <a:r>
              <a:rPr lang="ko-KR" altLang="en-US" dirty="0"/>
              <a:t>다양한 탐색</a:t>
            </a:r>
            <a:r>
              <a:rPr lang="en-US" altLang="ko-KR" dirty="0"/>
              <a:t>(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등을 확인하는 과정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개별 속성값을 </a:t>
            </a:r>
            <a:r>
              <a:rPr lang="ko-KR" altLang="en-US" dirty="0" smtClean="0"/>
              <a:t>관찰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/>
              <a:t>속성 값이 예측한 범위와 분포를 갖는지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만약 </a:t>
            </a:r>
            <a:r>
              <a:rPr lang="ko-KR" altLang="en-US" dirty="0"/>
              <a:t>그렇지 않다면</a:t>
            </a:r>
            <a:r>
              <a:rPr lang="en-US" altLang="ko-KR" dirty="0"/>
              <a:t>, </a:t>
            </a:r>
            <a:r>
              <a:rPr lang="ko-KR" altLang="en-US" dirty="0" smtClean="0"/>
              <a:t>이유 확인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속성 </a:t>
            </a:r>
            <a:r>
              <a:rPr lang="ko-KR" altLang="en-US" dirty="0"/>
              <a:t>간의 관계에 초점을 </a:t>
            </a:r>
            <a:r>
              <a:rPr lang="ko-KR" altLang="en-US" dirty="0" smtClean="0"/>
              <a:t>맞추어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개별 </a:t>
            </a:r>
            <a:r>
              <a:rPr lang="ko-KR" altLang="en-US" dirty="0"/>
              <a:t>속성 관찰에서 찾아내지 못했던 패턴을 발견 </a:t>
            </a:r>
            <a:r>
              <a:rPr lang="en-US" altLang="ko-KR" dirty="0"/>
              <a:t>(</a:t>
            </a:r>
            <a:r>
              <a:rPr lang="ko-KR" altLang="en-US" dirty="0"/>
              <a:t>상관관계</a:t>
            </a:r>
            <a:r>
              <a:rPr lang="en-US" altLang="ko-KR" dirty="0"/>
              <a:t>, </a:t>
            </a:r>
            <a:r>
              <a:rPr lang="ko-KR" altLang="en-US" dirty="0"/>
              <a:t>시각화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7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간의 관계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</a:t>
            </a:r>
            <a:r>
              <a:rPr lang="ko-KR" altLang="en-US" dirty="0"/>
              <a:t>의미 있는 상관관계를 갖는 속성의 조합을 찾아내는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2" y="1701743"/>
            <a:ext cx="7357449" cy="39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https://t1.daumcdn.net/cfile/tistory/99A926405ACF3E421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44" y="173367"/>
            <a:ext cx="4346917" cy="64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4842395ACF3E42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0" y="1171847"/>
            <a:ext cx="3297079" cy="21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tistory/99FAAF475ACF3E422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0" y="3463220"/>
            <a:ext cx="2971017" cy="20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데이터와 시각화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89" y="1738643"/>
            <a:ext cx="7896225" cy="2819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0030" y="4947849"/>
            <a:ext cx="3551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eda-ai-lab.tistory.com/13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3073" y="5609570"/>
            <a:ext cx="8714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https://</a:t>
            </a:r>
            <a:r>
              <a:rPr lang="ko-KR" altLang="en-US" sz="1600" dirty="0" smtClean="0">
                <a:hlinkClick r:id="rId4"/>
              </a:rPr>
              <a:t>www.kaggle.com/chocozzz/titanic-tutorial-with-python?scriptVersionId=7297021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86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66" y="113630"/>
            <a:ext cx="6547923" cy="66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3354945"/>
            <a:ext cx="5059050" cy="30494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6" y="1171627"/>
            <a:ext cx="5749622" cy="19856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097" y="2765764"/>
            <a:ext cx="2671633" cy="37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불러오기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77" y="1447800"/>
            <a:ext cx="7105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99" y="1109231"/>
            <a:ext cx="6340475" cy="5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한글 처리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54" y="1044141"/>
            <a:ext cx="6160654" cy="56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한글 점검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58" y="1066795"/>
            <a:ext cx="4795116" cy="54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29601</TotalTime>
  <Words>1006</Words>
  <Application>Microsoft Office PowerPoint</Application>
  <PresentationFormat>화면 슬라이드 쇼(4:3)</PresentationFormat>
  <Paragraphs>196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타이타닉</vt:lpstr>
      <vt:lpstr>PowerPoint 프레젠테이션</vt:lpstr>
      <vt:lpstr>PowerPoint 프레젠테이션</vt:lpstr>
      <vt:lpstr>마운트</vt:lpstr>
      <vt:lpstr>데이터셋 불러오기</vt:lpstr>
      <vt:lpstr>특징</vt:lpstr>
      <vt:lpstr>Colab matplotlib 한글 처리</vt:lpstr>
      <vt:lpstr>한글 점검</vt:lpstr>
      <vt:lpstr>PowerPoint 프레젠테이션</vt:lpstr>
      <vt:lpstr>혼돈 행렬(confusion matrix)</vt:lpstr>
      <vt:lpstr>정확도(accuracy)</vt:lpstr>
      <vt:lpstr>정밀도(precision)</vt:lpstr>
      <vt:lpstr>재현율 (recall)</vt:lpstr>
      <vt:lpstr>F1 점수 (F1-score)</vt:lpstr>
      <vt:lpstr>Fall-out</vt:lpstr>
      <vt:lpstr>시본에서 CM 구현</vt:lpstr>
      <vt:lpstr>sns code</vt:lpstr>
      <vt:lpstr>이항 분류의 다양한 평가</vt:lpstr>
      <vt:lpstr>ROC(Receiver Operating Characteristic) curve</vt:lpstr>
      <vt:lpstr>AUC(Area Under Curve)</vt:lpstr>
      <vt:lpstr>AUC</vt:lpstr>
      <vt:lpstr>분류 성능 평가 지표</vt:lpstr>
      <vt:lpstr>이진 분류</vt:lpstr>
      <vt:lpstr>특이도 등</vt:lpstr>
      <vt:lpstr>총정리</vt:lpstr>
      <vt:lpstr>PowerPoint 프레젠테이션</vt:lpstr>
      <vt:lpstr>EDA란?</vt:lpstr>
      <vt:lpstr>속성 간의 관계 분석</vt:lpstr>
      <vt:lpstr>데이터와 시각화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701</cp:revision>
  <dcterms:created xsi:type="dcterms:W3CDTF">2013-05-23T04:26:30Z</dcterms:created>
  <dcterms:modified xsi:type="dcterms:W3CDTF">2021-08-05T11:34:19Z</dcterms:modified>
</cp:coreProperties>
</file>